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58" r:id="rId4"/>
  </p:sldIdLst>
  <p:sldSz cx="9144000" cy="6858000" type="letter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34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70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30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93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33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28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22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96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3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63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08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69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1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1F8B8FE-C355-4F52-BCBD-EED2785C95BC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709EE34-6BC4-4DD5-BE02-4459641BEC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86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7090" y="4981302"/>
            <a:ext cx="9065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PROCESO DE REINSCRIPCIÓN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UNIVERSIDAD TECNOLÓGICA DE LA HUASTECA HIDALGUENSE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DIRECCIÓN DE SERVICIOS ESCOLARES</a:t>
            </a:r>
          </a:p>
          <a:p>
            <a:pPr algn="r"/>
            <a:endParaRPr lang="es-MX" sz="16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r"/>
            <a:r>
              <a:rPr lang="es-MX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INFORMACIÓN: </a:t>
            </a:r>
            <a:r>
              <a:rPr lang="es-MX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DEPARTAMENTO DE CONTROL ESCOLAR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052596"/>
            <a:ext cx="1708426" cy="170975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847480" y="100309"/>
            <a:ext cx="5544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11vo. CUATRIMESTRE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985195" y="808195"/>
            <a:ext cx="6494727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400" b="1" dirty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COSTO DE REINSCRIPCIÓN: </a:t>
            </a:r>
            <a:r>
              <a:rPr lang="es-ES_tradnl" sz="1400" b="1" dirty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$ 1, </a:t>
            </a:r>
            <a:r>
              <a:rPr lang="es-ES_tradnl" sz="1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300.00 PESOS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LUGAR </a:t>
            </a:r>
            <a:r>
              <a:rPr lang="es-ES_tradnl" sz="1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PAGO: </a:t>
            </a:r>
            <a:r>
              <a:rPr lang="es-ES_tradnl" sz="1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BANCO </a:t>
            </a:r>
            <a:r>
              <a:rPr lang="es-ES_tradnl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BANORTE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IMPORTANTE:</a:t>
            </a:r>
            <a:endParaRPr lang="es-ES_tradnl" sz="14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s-ES_tradnl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1. El comprobante estará disponible en el PODAI a partir del </a:t>
            </a:r>
            <a:r>
              <a:rPr lang="es-ES_tradnl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  <a:r>
              <a:rPr lang="es-ES_tradnl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de diciembre de 2018.</a:t>
            </a:r>
          </a:p>
          <a:p>
            <a:pPr>
              <a:spcAft>
                <a:spcPts val="0"/>
              </a:spcAft>
            </a:pPr>
            <a:r>
              <a:rPr lang="es-ES_tradnl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2. </a:t>
            </a:r>
            <a:r>
              <a:rPr lang="es-MX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Alumno que no realice pago en tiempo y forma su reinscripción, NO recibirá la carta</a:t>
            </a:r>
          </a:p>
          <a:p>
            <a:pPr>
              <a:spcAft>
                <a:spcPts val="0"/>
              </a:spcAft>
            </a:pPr>
            <a:r>
              <a:rPr lang="es-MX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   de presentación de estadía.</a:t>
            </a:r>
            <a:endParaRPr lang="es-MX" sz="1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24054"/>
              </p:ext>
            </p:extLst>
          </p:nvPr>
        </p:nvGraphicFramePr>
        <p:xfrm>
          <a:off x="182880" y="2108418"/>
          <a:ext cx="8855324" cy="2711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647">
                  <a:extLst>
                    <a:ext uri="{9D8B030D-6E8A-4147-A177-3AD203B41FA5}">
                      <a16:colId xmlns:a16="http://schemas.microsoft.com/office/drawing/2014/main" val="808573266"/>
                    </a:ext>
                  </a:extLst>
                </a:gridCol>
                <a:gridCol w="1390264">
                  <a:extLst>
                    <a:ext uri="{9D8B030D-6E8A-4147-A177-3AD203B41FA5}">
                      <a16:colId xmlns:a16="http://schemas.microsoft.com/office/drawing/2014/main" val="2058532246"/>
                    </a:ext>
                  </a:extLst>
                </a:gridCol>
                <a:gridCol w="1635216">
                  <a:extLst>
                    <a:ext uri="{9D8B030D-6E8A-4147-A177-3AD203B41FA5}">
                      <a16:colId xmlns:a16="http://schemas.microsoft.com/office/drawing/2014/main" val="1353048770"/>
                    </a:ext>
                  </a:extLst>
                </a:gridCol>
                <a:gridCol w="1218137">
                  <a:extLst>
                    <a:ext uri="{9D8B030D-6E8A-4147-A177-3AD203B41FA5}">
                      <a16:colId xmlns:a16="http://schemas.microsoft.com/office/drawing/2014/main" val="3928742037"/>
                    </a:ext>
                  </a:extLst>
                </a:gridCol>
                <a:gridCol w="2416413">
                  <a:extLst>
                    <a:ext uri="{9D8B030D-6E8A-4147-A177-3AD203B41FA5}">
                      <a16:colId xmlns:a16="http://schemas.microsoft.com/office/drawing/2014/main" val="2209145859"/>
                    </a:ext>
                  </a:extLst>
                </a:gridCol>
              </a:tblGrid>
              <a:tr h="2315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CALENDARIO</a:t>
                      </a:r>
                      <a:endParaRPr lang="es-MX" sz="14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3490150"/>
                  </a:ext>
                </a:extLst>
              </a:tr>
              <a:tr h="550076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solidFill>
                            <a:srgbClr val="00206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DEL 10 AL 14 DE DICIEMBRE DE 2018</a:t>
                      </a:r>
                      <a:endParaRPr lang="es-MX" sz="1000" baseline="0" dirty="0" smtClean="0">
                        <a:solidFill>
                          <a:srgbClr val="00206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ALUMNOS </a:t>
                      </a: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QUE NO PRESENTAN EXÁMENES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EXTRAORDINARIOS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1" dirty="0" smtClean="0">
                          <a:solidFill>
                            <a:srgbClr val="00206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17 Y 18 DE DICIEMBRE DE 2018</a:t>
                      </a:r>
                      <a:endParaRPr lang="es-MX" sz="1000" b="1" dirty="0" smtClean="0">
                        <a:solidFill>
                          <a:srgbClr val="00206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1" dirty="0" smtClean="0">
                          <a:solidFill>
                            <a:schemeClr val="tx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ALUMNOS QUE PRESENTAN EXÁMENES EXTRAORDINARIOS</a:t>
                      </a:r>
                      <a:endParaRPr lang="es-MX" sz="1000" b="1" dirty="0" smtClean="0">
                        <a:solidFill>
                          <a:schemeClr val="tx1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41924"/>
                  </a:ext>
                </a:extLst>
              </a:tr>
              <a:tr h="17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LUNES 10</a:t>
                      </a:r>
                      <a:endParaRPr lang="es-MX" sz="1000" b="1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smtClean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MARTES 11</a:t>
                      </a:r>
                      <a:endParaRPr lang="es-MX" sz="1000" b="1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MIERCOLES 12</a:t>
                      </a:r>
                      <a:endParaRPr lang="es-MX" sz="1000" b="1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JUEVES  13</a:t>
                      </a:r>
                      <a:endParaRPr lang="es-MX" sz="1000" b="1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VIERNES 14</a:t>
                      </a:r>
                      <a:endParaRPr lang="es-MX" sz="1000" b="1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TODOS LOS PROGRAMAS EDUCATIVOS</a:t>
                      </a:r>
                      <a:endParaRPr lang="es-MX" sz="1000" b="1" dirty="0" smtClean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39389"/>
                  </a:ext>
                </a:extLst>
              </a:tr>
              <a:tr h="661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 smtClean="0">
                          <a:solidFill>
                            <a:schemeClr val="bg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CIVIL</a:t>
                      </a:r>
                      <a:endParaRPr lang="es-MX" sz="1000" b="0" dirty="0" smtClean="0">
                        <a:solidFill>
                          <a:schemeClr val="bg1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 smtClean="0">
                          <a:solidFill>
                            <a:schemeClr val="bg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9:00 - </a:t>
                      </a:r>
                      <a:r>
                        <a:rPr lang="es-ES_tradnl" sz="1000" b="0" dirty="0" smtClean="0">
                          <a:solidFill>
                            <a:schemeClr val="bg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</a:t>
                      </a:r>
                      <a:endParaRPr lang="es-MX" sz="1000" b="0" dirty="0" smtClean="0">
                        <a:solidFill>
                          <a:schemeClr val="bg1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METAL MECÁNICA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9:00 </a:t>
                      </a:r>
                      <a:r>
                        <a:rPr lang="es-ES_tradnl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-13:00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TECNOLOGÍAS DE LA INFORMACIÓN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9:00</a:t>
                      </a:r>
                      <a:r>
                        <a:rPr lang="es-ES_tradnl" sz="1000" baseline="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 -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GASTRONOMÍA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9:00 -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 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FINANCIERA FISCAL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9:00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</a:t>
                      </a: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 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8472263"/>
                  </a:ext>
                </a:extLst>
              </a:tr>
              <a:tr h="661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 smtClean="0">
                          <a:solidFill>
                            <a:schemeClr val="bg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PROCESOS ALIMENTARIOS</a:t>
                      </a:r>
                      <a:endParaRPr lang="es-MX" sz="1000" b="0" dirty="0" smtClean="0">
                        <a:solidFill>
                          <a:schemeClr val="bg1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 smtClean="0">
                          <a:solidFill>
                            <a:schemeClr val="bg1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13:00 - 14:00</a:t>
                      </a:r>
                      <a:endParaRPr lang="es-MX" sz="1000" b="0" dirty="0" smtClean="0">
                        <a:solidFill>
                          <a:schemeClr val="bg1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BIOTECNOLOGÍA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13:00 -</a:t>
                      </a: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14:00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 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0" dirty="0">
                          <a:solidFill>
                            <a:sysClr val="windowText" lastClr="000000"/>
                          </a:solidFill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 </a:t>
                      </a:r>
                      <a:endParaRPr lang="es-MX" sz="10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GESTIÓN DE PROYECTOS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13:00 - 14:00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DESARROLLO </a:t>
                      </a:r>
                      <a:endParaRPr lang="es-ES_tradnl" sz="1000" dirty="0" smtClean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E</a:t>
                      </a:r>
                      <a:r>
                        <a:rPr lang="es-ES_tradnl" sz="1000" baseline="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INNOVACIÓN </a:t>
                      </a: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EMPRESARIAL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13:00 - 15:00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4401272"/>
                  </a:ext>
                </a:extLst>
              </a:tr>
              <a:tr h="42712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ysClr val="windowText" lastClr="000000"/>
                        </a:solidFill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MECATRONICA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14:00 </a:t>
                      </a:r>
                      <a:r>
                        <a:rPr lang="es-ES_tradnl" sz="10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- 16:00</a:t>
                      </a: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Leelawadee" panose="020B0502040204020203" pitchFamily="34" charset="-34"/>
                        <a:ea typeface="MS Mincho" panose="02020609040205080304" pitchFamily="49" charset="-128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51136"/>
                  </a:ext>
                </a:extLst>
              </a:tr>
            </a:tbl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0" y="808195"/>
            <a:ext cx="1762729" cy="892552"/>
            <a:chOff x="0" y="892552"/>
            <a:chExt cx="2062956" cy="892552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892552"/>
              <a:ext cx="1632852" cy="89255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algn="ctr"/>
              <a:r>
                <a:rPr lang="es-MX" sz="3200" b="1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AVISO</a:t>
              </a:r>
            </a:p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Triángulo rectángulo 13"/>
            <p:cNvSpPr/>
            <p:nvPr/>
          </p:nvSpPr>
          <p:spPr>
            <a:xfrm rot="13884227">
              <a:off x="1432845" y="1042660"/>
              <a:ext cx="667468" cy="592754"/>
            </a:xfrm>
            <a:prstGeom prst="rt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0594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7090" y="4981302"/>
            <a:ext cx="90656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EXAMEN GENERAL DE EGRESO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UNIVERSIDAD TECNOLÓGICA DE LA HUASTECA HIDALGUENSE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DIRECCIÓN DE SERVICIOS ESCOLARES</a:t>
            </a:r>
          </a:p>
          <a:p>
            <a:pPr algn="r"/>
            <a:endParaRPr lang="es-MX" sz="16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r"/>
            <a:r>
              <a:rPr lang="es-MX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INFORMACIÓN: </a:t>
            </a:r>
            <a:r>
              <a:rPr lang="es-MX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DEPARTAMENTO DE CONTROL ESCOLAR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052596"/>
            <a:ext cx="1708426" cy="1709752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118298" y="1420922"/>
            <a:ext cx="67949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COSTO DEL EXAMEN GENERAL DE EGRESO: </a:t>
            </a:r>
          </a:p>
          <a:p>
            <a:pPr>
              <a:spcAft>
                <a:spcPts val="0"/>
              </a:spcAft>
            </a:pPr>
            <a:r>
              <a:rPr lang="es-MX" sz="2400" b="1" dirty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	</a:t>
            </a:r>
            <a:r>
              <a:rPr lang="es-MX" sz="24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	</a:t>
            </a:r>
            <a:endParaRPr lang="es-MX" sz="2400" b="1" dirty="0" smtClean="0">
              <a:solidFill>
                <a:srgbClr val="002060"/>
              </a:solidFill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$</a:t>
            </a: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430.00 </a:t>
            </a: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PESOS</a:t>
            </a:r>
          </a:p>
          <a:p>
            <a:pPr>
              <a:spcAft>
                <a:spcPts val="0"/>
              </a:spcAft>
            </a:pPr>
            <a:endParaRPr lang="es-MX" sz="2400" b="1" dirty="0" smtClean="0"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endParaRPr lang="es-MX" sz="2400" b="1" dirty="0" smtClean="0"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FECHA DE PAGO: </a:t>
            </a:r>
          </a:p>
          <a:p>
            <a:pPr>
              <a:spcAft>
                <a:spcPts val="0"/>
              </a:spcAft>
            </a:pPr>
            <a:r>
              <a:rPr lang="es-MX" sz="2400" b="1" dirty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	</a:t>
            </a:r>
            <a:endParaRPr lang="es-MX" sz="2400" b="1" dirty="0" smtClean="0">
              <a:solidFill>
                <a:srgbClr val="002060"/>
              </a:solidFill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CUATRIMESTRE </a:t>
            </a: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ENERO-ABRIL </a:t>
            </a:r>
            <a:r>
              <a:rPr lang="es-MX" sz="24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2019</a:t>
            </a:r>
            <a:endParaRPr lang="es-MX" sz="2400" b="1" dirty="0" smtClean="0"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47480" y="348137"/>
            <a:ext cx="5544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11vo. CUATRIMESTRE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0" y="1305708"/>
            <a:ext cx="1762729" cy="892552"/>
            <a:chOff x="0" y="892552"/>
            <a:chExt cx="2062956" cy="892552"/>
          </a:xfrm>
        </p:grpSpPr>
        <p:sp>
          <p:nvSpPr>
            <p:cNvPr id="22" name="CuadroTexto 21"/>
            <p:cNvSpPr txBox="1"/>
            <p:nvPr/>
          </p:nvSpPr>
          <p:spPr>
            <a:xfrm>
              <a:off x="0" y="892552"/>
              <a:ext cx="1632852" cy="89255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algn="ctr"/>
              <a:r>
                <a:rPr lang="es-MX" sz="3200" b="1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AVISO</a:t>
              </a:r>
            </a:p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Triángulo rectángulo 22"/>
            <p:cNvSpPr/>
            <p:nvPr/>
          </p:nvSpPr>
          <p:spPr>
            <a:xfrm rot="13884227">
              <a:off x="1432845" y="1042660"/>
              <a:ext cx="667468" cy="592754"/>
            </a:xfrm>
            <a:prstGeom prst="rt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30822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7090" y="4981302"/>
            <a:ext cx="9065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PROCESO DE REINSCRIPCIÓN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UNIVERSIDAD TECNOLÓGICA DE LA HUASTECA HIDALGUENSE</a:t>
            </a:r>
          </a:p>
          <a:p>
            <a:pPr algn="r"/>
            <a:r>
              <a:rPr lang="es-MX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DIRECCIÓN DE SERVICIOS ESCOLARES</a:t>
            </a:r>
          </a:p>
          <a:p>
            <a:pPr algn="r"/>
            <a:endParaRPr lang="es-MX" sz="16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r"/>
            <a:r>
              <a:rPr lang="es-MX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INFORMACIÓN: </a:t>
            </a:r>
            <a:r>
              <a:rPr lang="es-MX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DEPARTAMENTO DE CONTROL ESCOLAR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052596"/>
            <a:ext cx="1708426" cy="170975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11598" y="100309"/>
            <a:ext cx="8826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1º. 4º. y 7º. CUATRIMESTRES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615" y="1010984"/>
            <a:ext cx="1762729" cy="892552"/>
            <a:chOff x="0" y="892552"/>
            <a:chExt cx="2062956" cy="892552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92552"/>
              <a:ext cx="1632852" cy="89255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algn="ctr"/>
              <a:r>
                <a:rPr lang="es-MX" sz="3200" b="1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AVISO</a:t>
              </a:r>
            </a:p>
            <a:p>
              <a:pPr algn="ctr"/>
              <a:endParaRPr lang="es-MX" sz="1000" b="1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Triángulo rectángulo 8"/>
            <p:cNvSpPr/>
            <p:nvPr/>
          </p:nvSpPr>
          <p:spPr>
            <a:xfrm rot="13884227">
              <a:off x="1432845" y="1042660"/>
              <a:ext cx="667468" cy="592754"/>
            </a:xfrm>
            <a:prstGeom prst="rt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2083588" y="1010984"/>
            <a:ext cx="659893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600" b="1" dirty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COSTO DE REINSCRIPCIÓN: </a:t>
            </a:r>
            <a:endParaRPr lang="es-ES_tradnl" sz="1600" b="1" dirty="0" smtClean="0">
              <a:solidFill>
                <a:srgbClr val="002060"/>
              </a:solidFill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PRIMERO </a:t>
            </a: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Y CUARTO: </a:t>
            </a: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$ </a:t>
            </a:r>
            <a:r>
              <a:rPr lang="es-ES_tradnl" sz="1600" b="1" dirty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1, </a:t>
            </a: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200.00 PESOS</a:t>
            </a:r>
          </a:p>
          <a:p>
            <a:pPr>
              <a:spcAft>
                <a:spcPts val="0"/>
              </a:spcAft>
            </a:pP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SÉPTIMO</a:t>
            </a: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: </a:t>
            </a: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$ 1, 300.00 </a:t>
            </a: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PESOS</a:t>
            </a:r>
          </a:p>
          <a:p>
            <a:pPr>
              <a:spcAft>
                <a:spcPts val="0"/>
              </a:spcAft>
            </a:pPr>
            <a:endParaRPr lang="es-ES_tradnl" sz="1600" b="1" dirty="0"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FECHA DE </a:t>
            </a:r>
            <a:r>
              <a:rPr lang="es-ES_tradnl" sz="1600" b="1" dirty="0">
                <a:solidFill>
                  <a:srgbClr val="002060"/>
                </a:solidFill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REINSCRIPCIÓN: </a:t>
            </a:r>
          </a:p>
          <a:p>
            <a:pPr>
              <a:spcAft>
                <a:spcPts val="0"/>
              </a:spcAft>
            </a:pP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	DEL 7 DE DICIEMBRE DE 2018 AL 04 DE ENERO DE </a:t>
            </a:r>
            <a:r>
              <a:rPr lang="es-ES_tradnl" sz="1600" b="1" dirty="0" smtClean="0">
                <a:latin typeface="Leelawadee" panose="020B0502040204020203" pitchFamily="34" charset="-34"/>
                <a:ea typeface="Adobe Gothic Std B" panose="020B0800000000000000" pitchFamily="34" charset="-128"/>
                <a:cs typeface="Leelawadee" panose="020B0502040204020203" pitchFamily="34" charset="-34"/>
              </a:rPr>
              <a:t>2019</a:t>
            </a:r>
          </a:p>
          <a:p>
            <a:pPr>
              <a:spcAft>
                <a:spcPts val="0"/>
              </a:spcAft>
            </a:pPr>
            <a:endParaRPr lang="es-ES_tradnl" sz="1600" b="1" dirty="0" smtClean="0">
              <a:latin typeface="Leelawadee" panose="020B0502040204020203" pitchFamily="34" charset="-34"/>
              <a:ea typeface="Adobe Gothic Std B" panose="020B0800000000000000" pitchFamily="34" charset="-128"/>
              <a:cs typeface="Leelawadee" panose="020B0502040204020203" pitchFamily="34" charset="-34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LUGAR </a:t>
            </a:r>
            <a:r>
              <a:rPr lang="es-ES_tradnl" sz="16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 PAGO: </a:t>
            </a:r>
            <a:r>
              <a:rPr lang="es-ES_tradnl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BANCO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BANORTE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s-ES_tradnl" sz="16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IMPORTANTE</a:t>
            </a:r>
            <a:r>
              <a:rPr lang="es-ES_tradnl" sz="16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</a:t>
            </a:r>
            <a:endParaRPr lang="es-ES_tradnl" sz="1600" b="1" dirty="0" smtClean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El </a:t>
            </a:r>
            <a:r>
              <a:rPr lang="es-ES_tradnl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comprobante estará disponible en el PODAI a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partir</a:t>
            </a:r>
          </a:p>
          <a:p>
            <a:pPr>
              <a:spcAft>
                <a:spcPts val="0"/>
              </a:spcAft>
            </a:pPr>
            <a:r>
              <a:rPr lang="es-ES_tradnl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   del 7 </a:t>
            </a:r>
            <a:r>
              <a:rPr lang="es-ES_tradnl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 diciembre de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2018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(alumnos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regulares)</a:t>
            </a:r>
          </a:p>
          <a:p>
            <a:pPr>
              <a:spcAft>
                <a:spcPts val="0"/>
              </a:spcAft>
            </a:pPr>
            <a:r>
              <a:rPr lang="es-ES_tradnl" sz="1600" b="1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 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Nota: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en el caso del alumnado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que presenta exámenes extraordinarios,  </a:t>
            </a:r>
          </a:p>
          <a:p>
            <a:pPr>
              <a:spcAft>
                <a:spcPts val="0"/>
              </a:spcAft>
            </a:pPr>
            <a:r>
              <a:rPr lang="es-ES_tradnl" sz="1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se reinscribirán una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vez que aprueben las </a:t>
            </a:r>
            <a:r>
              <a:rPr lang="es-ES_tradnl" sz="1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asignaturas pendientes.</a:t>
            </a:r>
            <a:endParaRPr lang="es-ES_tradnl" sz="1400" b="1" dirty="0" smtClean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spcAft>
                <a:spcPts val="0"/>
              </a:spcAft>
            </a:pP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2. La 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programación aplica para todos las carreras</a:t>
            </a:r>
            <a:r>
              <a:rPr lang="es-ES_tradnl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s-ES_tradnl" sz="16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1826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Personalizado 3">
      <a:dk1>
        <a:sysClr val="windowText" lastClr="000000"/>
      </a:dk1>
      <a:lt1>
        <a:sysClr val="window" lastClr="FFFFFF"/>
      </a:lt1>
      <a:dk2>
        <a:srgbClr val="D0AF72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998</TotalTime>
  <Words>257</Words>
  <Application>Microsoft Office PowerPoint</Application>
  <PresentationFormat>Carta (216 x 279 mm)</PresentationFormat>
  <Paragraphs>87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Adobe Gothic Std B</vt:lpstr>
      <vt:lpstr>Century Gothic</vt:lpstr>
      <vt:lpstr>Leelawadee</vt:lpstr>
      <vt:lpstr>MS Mincho</vt:lpstr>
      <vt:lpstr>Trebuchet MS</vt:lpstr>
      <vt:lpstr>Wingdings</vt:lpstr>
      <vt:lpstr>Wingdings 2</vt:lpstr>
      <vt:lpstr>Citable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</dc:creator>
  <cp:lastModifiedBy>Oralia</cp:lastModifiedBy>
  <cp:revision>23</cp:revision>
  <cp:lastPrinted>2018-11-27T20:59:50Z</cp:lastPrinted>
  <dcterms:created xsi:type="dcterms:W3CDTF">2016-11-15T21:07:42Z</dcterms:created>
  <dcterms:modified xsi:type="dcterms:W3CDTF">2018-11-29T15:37:54Z</dcterms:modified>
</cp:coreProperties>
</file>